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Gelasio"/>
      <p:regular r:id="rId26"/>
    </p:embeddedFont>
    <p:embeddedFont>
      <p:font typeface="Gelasio"/>
      <p:regular r:id="rId27"/>
    </p:embeddedFont>
    <p:embeddedFont>
      <p:font typeface="Gelasio"/>
      <p:regular r:id="rId28"/>
    </p:embeddedFont>
    <p:embeddedFont>
      <p:font typeface="Gelasio"/>
      <p:regular r:id="rId29"/>
    </p:embeddedFont>
    <p:embeddedFont>
      <p:font typeface="Lato"/>
      <p:regular r:id="rId30"/>
    </p:embeddedFont>
    <p:embeddedFont>
      <p:font typeface="Lato"/>
      <p:regular r:id="rId31"/>
    </p:embeddedFont>
    <p:embeddedFont>
      <p:font typeface="Lato"/>
      <p:regular r:id="rId32"/>
    </p:embeddedFont>
    <p:embeddedFont>
      <p:font typeface="Lato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slideLayout" Target="../slideLayouts/slideLayout12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3" Type="http://schemas.openxmlformats.org/officeDocument/2006/relationships/image" Target="../media/image-16-3.png"/><Relationship Id="rId4" Type="http://schemas.openxmlformats.org/officeDocument/2006/relationships/image" Target="../media/image-16-4.svg"/><Relationship Id="rId5" Type="http://schemas.openxmlformats.org/officeDocument/2006/relationships/image" Target="../media/image-16-5.png"/><Relationship Id="rId6" Type="http://schemas.openxmlformats.org/officeDocument/2006/relationships/image" Target="../media/image-16-6.svg"/><Relationship Id="rId7" Type="http://schemas.openxmlformats.org/officeDocument/2006/relationships/image" Target="../media/image-16-7.png"/><Relationship Id="rId8" Type="http://schemas.openxmlformats.org/officeDocument/2006/relationships/image" Target="../media/image-16-8.svg"/><Relationship Id="rId9" Type="http://schemas.openxmlformats.org/officeDocument/2006/relationships/slideLayout" Target="../slideLayouts/slideLayout17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sv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sv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png"/><Relationship Id="rId12" Type="http://schemas.openxmlformats.org/officeDocument/2006/relationships/image" Target="../media/image-17-12.svg"/><Relationship Id="rId13" Type="http://schemas.openxmlformats.org/officeDocument/2006/relationships/image" Target="../media/image-17-13.png"/><Relationship Id="rId14" Type="http://schemas.openxmlformats.org/officeDocument/2006/relationships/image" Target="../media/image-17-14.png"/><Relationship Id="rId15" Type="http://schemas.openxmlformats.org/officeDocument/2006/relationships/image" Target="../media/image-17-15.svg"/><Relationship Id="rId16" Type="http://schemas.openxmlformats.org/officeDocument/2006/relationships/slideLayout" Target="../slideLayouts/slideLayout18.xml"/><Relationship Id="rId1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hyperlink" Target="mailto:212802096@ogr.cbu.edu.tr" TargetMode="External"/><Relationship Id="rId2" Type="http://schemas.openxmlformats.org/officeDocument/2006/relationships/hyperlink" Target="https://github.com/MuhabEndish/BTC-PricePrediction-Model" TargetMode="External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689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Bitcoin Fiyat Tahmini: AutoGluon ve Crypto Fear &amp; Greed Index ile Ticaret Odaklı Makine Öğrenimi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022175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Yazar: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Muhab Mohamed A ENDISH</a:t>
            </a:r>
            <a:endParaRPr lang="en-US" sz="2200" dirty="0"/>
          </a:p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Kurum: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Manisa Celal Bayar Üniversitesi</a:t>
            </a:r>
            <a:endParaRPr lang="en-US" sz="2200" dirty="0"/>
          </a:p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Tarih: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Aralık 2025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860"/>
            <a:ext cx="10729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DEĞERLENDİRME SONUÇLARI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7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Modelimizin Bitcoin fiyat tahminlerindeki performansını değerlendirmek için aşağıdaki regresyon metrikleri incelenmiştir: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28668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0.0373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RMSE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50882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Ortalama Karesel Hata Kökü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62866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0.0283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5150882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Ortalama Mutlak Hata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62866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-0.198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R²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150882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Belirleme Katsayısı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62866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0.072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Korelasyon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5150882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Tahmin ile Gerçek Değer Arası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7689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Kripto piyasasının yüksek volatilite ve "gürültülü" yapısı nedeniyle R² değeri negatif çıkabilir. Ancak, bu tür piyasalarda asıl önemli olan, fiyat yönünü doğru tahmin edebilme yeteneği ve modelin gerçek ticaret stratejileri üzerindeki backtest performansıdır.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YÖN DOĞRULUĞU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59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Modelimizin tahmin ettiği Bitcoin fiyat hareketlerinin yön doğruluğu, piyasanın karmaşık ve volatil yapısı göz önüne alındığında önemli bir başarı göstermektedir. Bu metrikler, modelin gerçek dünya ticaret senaryolarındaki potansiyelini ortaya koymaktadır.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76895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1888" y="2946916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6841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Genel Doğruluk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0604" y="4245531"/>
            <a:ext cx="3742730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Tüm piyasa koşullarında modelin genel yön tahmin başarısı: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%55.97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5216962" y="2776895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60" y="2946916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43776" y="36841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Yükseliş Günlerinde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43776" y="4245531"/>
            <a:ext cx="3742730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Bitcoin'in değer kazandığı günlerde yönü doğru tahmin etme oranı: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%57.32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9640133" y="2776895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2946916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6948" y="36841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Düşüş Günlerinde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9866948" y="4245531"/>
            <a:ext cx="3742730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Bitcoin'in değer kaybettiği günlerde yönü doğru tahmin etme oranı: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%54.55</a:t>
            </a:r>
            <a:endParaRPr lang="en-US" sz="2200" dirty="0"/>
          </a:p>
        </p:txBody>
      </p:sp>
      <p:sp>
        <p:nvSpPr>
          <p:cNvPr id="16" name="Shape 11"/>
          <p:cNvSpPr/>
          <p:nvPr/>
        </p:nvSpPr>
        <p:spPr>
          <a:xfrm>
            <a:off x="793790" y="6088023"/>
            <a:ext cx="13042821" cy="1507927"/>
          </a:xfrm>
          <a:prstGeom prst="roundRect">
            <a:avLst>
              <a:gd name="adj" fmla="val 6318"/>
            </a:avLst>
          </a:prstGeom>
          <a:solidFill>
            <a:srgbClr val="DCDCD5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458664"/>
            <a:ext cx="354330" cy="2834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601748" y="6371511"/>
            <a:ext cx="12008048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Elde edilen bu doğruluk oranları, %50'lik rastgele bir baseline'ın belirgin bir şekilde üzerindedir ve modelin tahmin yeteneğinin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istatistiksel olarak anlamlı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olduğunu kanıtlamaktadır.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445" y="555546"/>
            <a:ext cx="8860036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Backtest Sonuçları: Ticaret Performansı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445" y="1588413"/>
            <a:ext cx="1321950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 gerçek piyasa koşullarındaki performansını değerlendirmek için basit bir Uzun/Kısa (Long/Short) ticaret stratejisi uygulanmıştır. Sonuçlar, modelin piyasayı pozitif yönde etkilediğini göstermektedir.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5445" y="2787372"/>
            <a:ext cx="3193018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+%55.14</a:t>
            </a:r>
            <a:endParaRPr lang="en-US" sz="5200" dirty="0"/>
          </a:p>
        </p:txBody>
      </p:sp>
      <p:sp>
        <p:nvSpPr>
          <p:cNvPr id="5" name="Text 3"/>
          <p:cNvSpPr/>
          <p:nvPr/>
        </p:nvSpPr>
        <p:spPr>
          <a:xfrm>
            <a:off x="1042273" y="370427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Toplam Getiri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05445" y="4220647"/>
            <a:ext cx="3193018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 ticaret stratejisiyle elde edilen toplam kar oranı.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150400" y="2787372"/>
            <a:ext cx="3193137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1.55</a:t>
            </a:r>
            <a:endParaRPr lang="en-US" sz="5200" dirty="0"/>
          </a:p>
        </p:txBody>
      </p:sp>
      <p:sp>
        <p:nvSpPr>
          <p:cNvPr id="8" name="Text 6"/>
          <p:cNvSpPr/>
          <p:nvPr/>
        </p:nvSpPr>
        <p:spPr>
          <a:xfrm>
            <a:off x="4487228" y="370427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Sharpe Oranı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150400" y="4220647"/>
            <a:ext cx="3193137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Alınan risk başına elde edilen getiriyi gösteren standart bir ölçüt.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5445" y="5369243"/>
            <a:ext cx="3193018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%55.35</a:t>
            </a:r>
            <a:endParaRPr lang="en-US" sz="5200" dirty="0"/>
          </a:p>
        </p:txBody>
      </p:sp>
      <p:sp>
        <p:nvSpPr>
          <p:cNvPr id="11" name="Text 9"/>
          <p:cNvSpPr/>
          <p:nvPr/>
        </p:nvSpPr>
        <p:spPr>
          <a:xfrm>
            <a:off x="1042273" y="628614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Kazanma Oranı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05445" y="6802517"/>
            <a:ext cx="3193018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Başarılı işlemlerin toplam işlem sayısına oranı.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150400" y="5369243"/>
            <a:ext cx="3193137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38</a:t>
            </a:r>
            <a:endParaRPr lang="en-US" sz="5200" dirty="0"/>
          </a:p>
        </p:txBody>
      </p:sp>
      <p:sp>
        <p:nvSpPr>
          <p:cNvPr id="14" name="Text 12"/>
          <p:cNvSpPr/>
          <p:nvPr/>
        </p:nvSpPr>
        <p:spPr>
          <a:xfrm>
            <a:off x="4487228" y="6286143"/>
            <a:ext cx="251936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Toplam İşlem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4150400" y="6802517"/>
            <a:ext cx="3193137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Backtest süresince gerçekleştirilen işlem sayısı.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8145185" y="3971330"/>
            <a:ext cx="4879777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Kaybı Karlılığa Dönüştürme Başarısı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8145185" y="4550569"/>
            <a:ext cx="5787271" cy="161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 uygulandığı piyasa koşullarında "Buy &amp; Hold" stratejisi %-46.42'lik bir getiri sağlarken, modelimiz sayesinde toplam getiri %+55.14'e ulaşmıştır. Bu durum, modelin kayıplı bir piyasayı pozitif bir performansla sonuçlandırma yeteneğini açıkça ortaya koymaktadır.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842885" y="3971330"/>
            <a:ext cx="22860" cy="2191345"/>
          </a:xfrm>
          <a:prstGeom prst="rect">
            <a:avLst/>
          </a:prstGeom>
          <a:solidFill>
            <a:srgbClr val="E5E5E0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967" y="538163"/>
            <a:ext cx="8454033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Görsel Analizler ve Model Doğrulaması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4967" y="1541145"/>
            <a:ext cx="1326046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 tahmin yeteneğini ve ticaret stratejisinin etkinliğini daha iyi anlamak için çeşitli görselleştirmeler kullanılmıştır.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967" y="2074426"/>
            <a:ext cx="11254026" cy="47716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4967" y="7066240"/>
            <a:ext cx="13260467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grafikler, modelin tahminlerinin doğruluğunu, getirilerin zaman içindeki gelişimini ve hata dağılımını görsel olarak sunarak, modelin güvenilirliği hakkında önemli bilgiler sağlar.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0352"/>
            <a:ext cx="734115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Yuvarlanan yönsel doğruluk (20 günlük pencere)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89271"/>
            <a:ext cx="13042583" cy="55299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326" y="550902"/>
            <a:ext cx="5003006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 Önemli 20 Özellik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326" y="1576388"/>
            <a:ext cx="13229749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Bitcoin fiyat tahmin modelimizde en etkili olduğu belirlenen 20 temel özellik aşağıda sunulmuştur. Bu özellikler, piyasanın karmaşık dinamiklerini anlamak için kritik öneme sahiptir.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0326" y="2621756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close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(Kapanış fiyatı)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0326" y="3011924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return_skew_10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(10 günlük getiri çarpıklığı)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0326" y="3402092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macd_histogram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(MACD Histogramı)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0326" y="3792260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volatility_30_z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(30 günlük volatilite Z-skoru)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0326" y="4182428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cfgi_ma_30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(30 günlük CFGI hareketli ortalaması)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0326" y="4572595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upper_shadow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(Üst gölge oranı)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0326" y="4962763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bb_width_50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(50 günlük Bollinger Bandı genişliği)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0326" y="5352931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volume_ma_20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(20 günlük hacim hareketli ortalaması)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0326" y="5743099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vol_of_vol_20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(20 günlük volatilite volatilitesi)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00326" y="6133267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ma_200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(200 günlük hareketli ortalama)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6898" y="2621756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return_kurt_10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(10 günlük getiri basıklığı)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6898" y="3011924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bb_lower_50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(50 günlük Bollinger Bandı altı)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6898" y="3402092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volatility_10_z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(10 günlük volatilite Z-skoru)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66898" y="3792260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rsi_14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(14 günlük Göreceli Güç Endeksi)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6898" y="4182428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lower_shadow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(Alt gölge oranı)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6898" y="4572595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body_ratio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(Gövde oranı)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6898" y="4962763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rsi_30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(30 günlük Göreceli Güç Endeksi)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6898" y="5352931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high_close_ratio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(En yüksek-kapanış oranı)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66898" y="5743099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ma_200_ratio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(200 günlük hareketli ortalama oranı)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66898" y="6133267"/>
            <a:ext cx="637079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volatility_20_z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(20 günlük volatilite Z-skoru)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00326" y="6748463"/>
            <a:ext cx="13229749" cy="930235"/>
          </a:xfrm>
          <a:prstGeom prst="roundRect">
            <a:avLst>
              <a:gd name="adj" fmla="val 9035"/>
            </a:avLst>
          </a:prstGeom>
          <a:solidFill>
            <a:srgbClr val="DCDCD5"/>
          </a:solidFill>
          <a:ln/>
        </p:spPr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351" y="7069098"/>
            <a:ext cx="312658" cy="250150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413034" y="6998494"/>
            <a:ext cx="12317016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İçgörü: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Duygu (CFGI), volatilite ve teknik indikatörler birlikte kullanıldığında güçlü tahmin yeteneği sunar.</a:t>
            </a:r>
            <a:endParaRPr lang="en-US" sz="19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442" y="689729"/>
            <a:ext cx="4860488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 Teknik Bulgular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0442" y="1685925"/>
            <a:ext cx="13269516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Bitcoin fiyat tahmin modelimizin geliştirilmesi sırasında elde edilen önemli teknik bulgular ve stratejiler aşağıda özetlenmiştir. Bu bulgular, modelin performansını ve güvenilirliğini artıran temel unsurları temsil etmektedir.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0442" y="2526625"/>
            <a:ext cx="6537603" cy="2284333"/>
          </a:xfrm>
          <a:prstGeom prst="roundRect">
            <a:avLst>
              <a:gd name="adj" fmla="val 35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82372" y="2728555"/>
            <a:ext cx="583168" cy="583168"/>
          </a:xfrm>
          <a:prstGeom prst="roundRect">
            <a:avLst>
              <a:gd name="adj" fmla="val 15678305"/>
            </a:avLst>
          </a:prstGeom>
          <a:solidFill>
            <a:srgbClr val="E5E5E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2749" y="2888813"/>
            <a:ext cx="262414" cy="2624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2372" y="3506033"/>
            <a:ext cx="2916317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Bagging Etkisi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882372" y="3987046"/>
            <a:ext cx="613374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Bagging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tekniği, modelin aşırı öğrenmesini (overfitting) önemli ölçüde azaltarak daha genellenebilir tahminler yapmasını sağlamıştır.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2355" y="2526625"/>
            <a:ext cx="6537603" cy="2284333"/>
          </a:xfrm>
          <a:prstGeom prst="roundRect">
            <a:avLst>
              <a:gd name="adj" fmla="val 35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14285" y="2728555"/>
            <a:ext cx="583168" cy="583168"/>
          </a:xfrm>
          <a:prstGeom prst="roundRect">
            <a:avLst>
              <a:gd name="adj" fmla="val 15678305"/>
            </a:avLst>
          </a:prstGeom>
          <a:solidFill>
            <a:srgbClr val="E5E5E0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4662" y="2888813"/>
            <a:ext cx="262414" cy="2624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4285" y="3506033"/>
            <a:ext cx="4520327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Özellik Redundansının Giderilmesi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7614285" y="3987046"/>
            <a:ext cx="613374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Gereksiz ve tekrarlayan özelliklerin ayıklanması, modelin karmaşıklığını azaltmış ve tahmin gücünü artırmıştır.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80442" y="5005268"/>
            <a:ext cx="6537603" cy="2534603"/>
          </a:xfrm>
          <a:prstGeom prst="roundRect">
            <a:avLst>
              <a:gd name="adj" fmla="val 32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82372" y="5207198"/>
            <a:ext cx="583168" cy="583168"/>
          </a:xfrm>
          <a:prstGeom prst="roundRect">
            <a:avLst>
              <a:gd name="adj" fmla="val 15678305"/>
            </a:avLst>
          </a:prstGeom>
          <a:solidFill>
            <a:srgbClr val="E5E5E0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749" y="5367457"/>
            <a:ext cx="262414" cy="26241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82372" y="5984677"/>
            <a:ext cx="299513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ZamanBazlı Veri Bölünmesi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882372" y="6404967"/>
            <a:ext cx="6133743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Veri sızıntısını (data leakage) engellemek amacıyla uygulanan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zaman bazlı eğitim-test ayrımı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modelin gerçek piyasa koşullarındaki performansını daha doğru yansıtmıştır.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7412355" y="5005268"/>
            <a:ext cx="6537603" cy="2534603"/>
          </a:xfrm>
          <a:prstGeom prst="roundRect">
            <a:avLst>
              <a:gd name="adj" fmla="val 32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14285" y="5207198"/>
            <a:ext cx="583168" cy="583168"/>
          </a:xfrm>
          <a:prstGeom prst="roundRect">
            <a:avLst>
              <a:gd name="adj" fmla="val 15678305"/>
            </a:avLst>
          </a:prstGeom>
          <a:solidFill>
            <a:srgbClr val="E5E5E0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4662" y="5367457"/>
            <a:ext cx="262414" cy="26241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4285" y="5984677"/>
            <a:ext cx="243018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CFGI'nin Katkısı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7614285" y="6404967"/>
            <a:ext cx="613374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Kripto Korku ve Hırs Endeksi (CFGI), modelin tahmin yeteneğine kayda değer bir katkı sağlayarak piyasa duyarlılığının önemini vurgulamıştır.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823" y="795457"/>
            <a:ext cx="5474137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GELECEK ÇALIŞMALAR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7823" y="1787962"/>
            <a:ext cx="13274754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Modelimizin yeteneklerini daha da genişletmek ve gerçek dünya piyasalarında performansını optimize etmek amacıyla planladığımız gelecek çalışmalar aşağıda özetlenmiştir: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683901" y="2895600"/>
            <a:ext cx="330827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Derin Öğrenme Modelleri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677823" y="3374946"/>
            <a:ext cx="4314349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Zaman serisi verilerinde üstün performans gösteren LSTM ve Transformer mimarilerini entegre ederek tahmin yeteneğini daha ileri taşımak.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2172" y="2706767"/>
            <a:ext cx="4646057" cy="464605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074" y="4190345"/>
            <a:ext cx="272296" cy="2722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38228" y="2625685"/>
            <a:ext cx="336030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Walk-Forward Validasyon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9638228" y="3105031"/>
            <a:ext cx="4314349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Dinamik piyasa koşullarına daha uygun, ileriye dönük bir doğrulama stratejisi ile modelin adaptasyon ve genelleme kapasitesini test etmek.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72" y="2706767"/>
            <a:ext cx="4646057" cy="4646057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8741" y="3755767"/>
            <a:ext cx="272296" cy="2722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25539" y="4325303"/>
            <a:ext cx="345221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Daha Fazla Duygu Kaynağı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10025539" y="4804648"/>
            <a:ext cx="3927038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Twitter, Reddit ve haber makaleleri gibi ek duygu analiz kaynaklarını entegre ederek piyasa duyarlılığı sinyallerini zenginleştirmek.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172" y="2706767"/>
            <a:ext cx="4646057" cy="4646057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5392" y="4893647"/>
            <a:ext cx="272296" cy="27229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38228" y="6024920"/>
            <a:ext cx="352008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Gelişmiş Ticaret Stratejileri</a:t>
            </a:r>
            <a:endParaRPr lang="en-US" sz="2250" dirty="0"/>
          </a:p>
        </p:txBody>
      </p:sp>
      <p:sp>
        <p:nvSpPr>
          <p:cNvPr id="17" name="Text 9"/>
          <p:cNvSpPr/>
          <p:nvPr/>
        </p:nvSpPr>
        <p:spPr>
          <a:xfrm>
            <a:off x="9638228" y="6504265"/>
            <a:ext cx="4314349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 tahminlerini stop-loss ve take-profit gibi risk yönetimi mekanizmalarıyla birleştirerek ticaret performansını optimize etmek.</a:t>
            </a:r>
            <a:endParaRPr lang="en-US" sz="15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2172" y="2706767"/>
            <a:ext cx="4646057" cy="4646057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8741" y="6031409"/>
            <a:ext cx="272296" cy="27229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305163" y="5599986"/>
            <a:ext cx="368700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Gerçek Zamanlı Ticaret Botu</a:t>
            </a:r>
            <a:endParaRPr lang="en-US" sz="2250" dirty="0"/>
          </a:p>
        </p:txBody>
      </p:sp>
      <p:sp>
        <p:nvSpPr>
          <p:cNvPr id="21" name="Text 11"/>
          <p:cNvSpPr/>
          <p:nvPr/>
        </p:nvSpPr>
        <p:spPr>
          <a:xfrm>
            <a:off x="677823" y="6079331"/>
            <a:ext cx="4314349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Geliştirilen modeli gerçek zamanlı piyasa verileriyle entegre eden otomatik bir ticaret botu oluşturarak stratejileri canlı olarak test etmek.</a:t>
            </a:r>
            <a:endParaRPr lang="en-US" sz="150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2172" y="2706767"/>
            <a:ext cx="4646057" cy="4646057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1074" y="5596830"/>
            <a:ext cx="272296" cy="2722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50783"/>
            <a:ext cx="5038844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 Sonuçlar ve Katkılar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652" y="1493282"/>
            <a:ext cx="1334309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çalışma, AutoGluon ve Crypto Fear &amp; Greed Index'in Bitcoin fiyat tahmini ve ticaret stratejileri geliştirmedeki etkinliğini kanıtlamıştır.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43652" y="1994416"/>
            <a:ext cx="413742" cy="41374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12589" y="2028825"/>
            <a:ext cx="27574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41227" y="2028825"/>
            <a:ext cx="348460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Yüksek Yön Tahmin Başarısı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41227" y="2483882"/>
            <a:ext cx="12745522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Model, %55.97 gibi yüksek bir oranla Bitcoin fiyatının gelecekteki yönünü doğru bir şekilde tahmin etmiştir. Bu, finansal piyasalardaki karar verme süreçleri için kritik bir göstergedir.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3652" y="3440311"/>
            <a:ext cx="413742" cy="41374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12589" y="3474720"/>
            <a:ext cx="27574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241227" y="3474720"/>
            <a:ext cx="286131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Anlamlı Ticaret Getirisi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241227" y="3929777"/>
            <a:ext cx="1274552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Uygulanan ticaret stratejisi, %+55.14'lük etkileyici bir toplam getiri sağlamıştır. Bu, pasif "Buy &amp; Hold" stratejisine kıyasla önemli bir üstünlüktür.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43652" y="4591883"/>
            <a:ext cx="413742" cy="41374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12589" y="4626293"/>
            <a:ext cx="27574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241227" y="4626293"/>
            <a:ext cx="275855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Etkili Risk Yönetimi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241227" y="5081349"/>
            <a:ext cx="1274552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1.55'lik Sharpe oranı, modelin alınan risk başına tatmin edici bir getiri sağladığını ve risk yönetiminde başarılı olduğunu göstermektedir.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43652" y="5743456"/>
            <a:ext cx="413742" cy="41374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2589" y="5777865"/>
            <a:ext cx="27574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241227" y="5777865"/>
            <a:ext cx="275855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CFGI'nin Gücü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1241227" y="6232922"/>
            <a:ext cx="1274552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Crypto Fear &amp; Greed Index'in fiyat tahminlerinde güçlü ve açıklayıcı bir duygu göstergesi olduğu doğrulanmıştır.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643652" y="6895028"/>
            <a:ext cx="413742" cy="41374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2589" y="6929438"/>
            <a:ext cx="27574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241227" y="6929438"/>
            <a:ext cx="410527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AutoGluon'un Üstün Performansı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1241227" y="7384494"/>
            <a:ext cx="1274552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AutoGluon'un otomatik makine öğrenimi yetenekleri, manuel denemelerle elde edilen sonuçlardan daha üstün bir performans sergilemiştir.</a:t>
            </a: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559"/>
            <a:ext cx="12730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Değerli Katılımınız İçin Teşekkürler ve Soru-Cevap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79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Sunumumuza gösterdiğiniz ilgi ve değerli katılımınız için teşekkür ederiz.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59401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9354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İletişim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93790" y="38426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Araştırmacı: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Muhab Mohamed A ENDISH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E-posta: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212802096@ogr.cbu.edu.tr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 GitHub Sayfası: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https://github.com/MuhabEndish/BTC-PricePrediction-Model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864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Manisa Celal Bayar Üniversitesi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917916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93790" y="629400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Soru &amp; Cevap</a:t>
            </a:r>
            <a:endParaRPr lang="en-US" sz="3550" dirty="0"/>
          </a:p>
        </p:txBody>
      </p:sp>
      <p:sp>
        <p:nvSpPr>
          <p:cNvPr id="10" name="Text 8"/>
          <p:cNvSpPr/>
          <p:nvPr/>
        </p:nvSpPr>
        <p:spPr>
          <a:xfrm>
            <a:off x="793790" y="72011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Konuyla ilgili sorularınızı veya değerli yorumlarınızı almaktan mutluluk duyarız. Lütfen çekinmeden paylaşın!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10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 Özeti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6685"/>
            <a:ext cx="6244709" cy="3174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proje, Bitcoin’in 3 günlük log getirilerini tahmin eden, AutoGluon tabanlı bir regresyon modeli geliştirir. Model teknik indikatörleri, hacim verisini, istatistiksel özellikleri ve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Crypto Fear &amp; Greed Index (CFGI)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duygu verisini birleştirir. Sonuçlar, tahmin edilen yön sinyallerinin ticaret stratejileri için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kârlı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olduğunu göstermektedir.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1911787"/>
            <a:ext cx="4406027" cy="44060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75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AMAÇLAR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998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Bitcoin fiyat yönünü tahmin etmek (%50 rastgele baselin’i geçmek)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278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CFGI duygu göstergesini makine öğrenimi ile entegre etmek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Tahminleri gerçek ticaret stratejileriyle test etmek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839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Backtest sonuçlarına göre kârlılık ölçümü yapmak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" y="1611273"/>
            <a:ext cx="5007054" cy="50070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7674" y="528161"/>
            <a:ext cx="5871567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 Kaynakları ve Kapsamı</a:t>
            </a:r>
            <a:endParaRPr lang="en-US" sz="3750" dirty="0"/>
          </a:p>
        </p:txBody>
      </p:sp>
      <p:sp>
        <p:nvSpPr>
          <p:cNvPr id="5" name="Shape 1"/>
          <p:cNvSpPr/>
          <p:nvPr/>
        </p:nvSpPr>
        <p:spPr>
          <a:xfrm>
            <a:off x="6157674" y="1415058"/>
            <a:ext cx="3804880" cy="3533894"/>
          </a:xfrm>
          <a:prstGeom prst="roundRect">
            <a:avLst>
              <a:gd name="adj" fmla="val 228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356985" y="1614368"/>
            <a:ext cx="575310" cy="575310"/>
          </a:xfrm>
          <a:prstGeom prst="roundRect">
            <a:avLst>
              <a:gd name="adj" fmla="val 15892450"/>
            </a:avLst>
          </a:prstGeom>
          <a:solidFill>
            <a:srgbClr val="E5E5E0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219" y="1772603"/>
            <a:ext cx="258842" cy="2588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56985" y="2381369"/>
            <a:ext cx="287702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OHLCV Fiyat Verisi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6356985" y="2855952"/>
            <a:ext cx="3406259" cy="1840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Açılış, Yüksek, Düşük, Kapanış, Hacim gibi temel fiyat bilgilerini içeren, geniş bir zaman dilimini kapsayan finansal veri setidir. Bu veriler, Bitcoin'in piyasa hareketlerini anlamak için kritik öneme sahiptir.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10154245" y="1415058"/>
            <a:ext cx="3804880" cy="3533894"/>
          </a:xfrm>
          <a:prstGeom prst="roundRect">
            <a:avLst>
              <a:gd name="adj" fmla="val 228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Shape 6"/>
          <p:cNvSpPr/>
          <p:nvPr/>
        </p:nvSpPr>
        <p:spPr>
          <a:xfrm>
            <a:off x="10353556" y="1614368"/>
            <a:ext cx="575310" cy="575310"/>
          </a:xfrm>
          <a:prstGeom prst="roundRect">
            <a:avLst>
              <a:gd name="adj" fmla="val 15892450"/>
            </a:avLst>
          </a:prstGeom>
          <a:solidFill>
            <a:srgbClr val="E5E5E0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1790" y="1772603"/>
            <a:ext cx="258842" cy="2588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353556" y="2381369"/>
            <a:ext cx="3406259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CFGI (Crypto Fear &amp; Greed Index)</a:t>
            </a:r>
            <a:endParaRPr lang="en-US" sz="2250" dirty="0"/>
          </a:p>
        </p:txBody>
      </p:sp>
      <p:sp>
        <p:nvSpPr>
          <p:cNvPr id="14" name="Text 8"/>
          <p:cNvSpPr/>
          <p:nvPr/>
        </p:nvSpPr>
        <p:spPr>
          <a:xfrm>
            <a:off x="10353556" y="3215521"/>
            <a:ext cx="3406259" cy="1534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Piyasa duyarlılığını ölçen bir gösterge olan Crypto Fear &amp; Greed Index, yatırımcıların aşırı açgözlülük veya korku durumlarını yansıtarak fiyat hareketleri üzerinde etkili olabilir.</a:t>
            </a:r>
            <a:endParaRPr lang="en-US" sz="1500" dirty="0"/>
          </a:p>
        </p:txBody>
      </p:sp>
      <p:sp>
        <p:nvSpPr>
          <p:cNvPr id="15" name="Shape 9"/>
          <p:cNvSpPr/>
          <p:nvPr/>
        </p:nvSpPr>
        <p:spPr>
          <a:xfrm>
            <a:off x="6157674" y="5140643"/>
            <a:ext cx="7801451" cy="2560677"/>
          </a:xfrm>
          <a:prstGeom prst="roundRect">
            <a:avLst>
              <a:gd name="adj" fmla="val 314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Shape 10"/>
          <p:cNvSpPr/>
          <p:nvPr/>
        </p:nvSpPr>
        <p:spPr>
          <a:xfrm>
            <a:off x="6356985" y="5339953"/>
            <a:ext cx="575310" cy="575310"/>
          </a:xfrm>
          <a:prstGeom prst="roundRect">
            <a:avLst>
              <a:gd name="adj" fmla="val 15892450"/>
            </a:avLst>
          </a:prstGeom>
          <a:solidFill>
            <a:srgbClr val="E5E5E0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5219" y="5498187"/>
            <a:ext cx="258842" cy="25884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356985" y="6106954"/>
            <a:ext cx="2995017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 Süresi ve Temizliği</a:t>
            </a:r>
            <a:endParaRPr lang="en-US" sz="2250" dirty="0"/>
          </a:p>
        </p:txBody>
      </p:sp>
      <p:sp>
        <p:nvSpPr>
          <p:cNvPr id="19" name="Text 12"/>
          <p:cNvSpPr/>
          <p:nvPr/>
        </p:nvSpPr>
        <p:spPr>
          <a:xfrm>
            <a:off x="6356985" y="6581537"/>
            <a:ext cx="7402830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Yaklaşık 3 yıllık bir dönemi kapsayan 999 günlük ham veri, titiz bir temizleme sürecinden geçirilerek 797 satır kullanılabilir veri haline getirilmiştir. Bu temizlik, modelin doğruluğu için esastır.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823626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 İşleme ve Model Oluşturma Pipeline'ı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924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 İndirme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5924" y="1948934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download_ohlcv.py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ve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download_cfgi.py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ile OHLCV ve CFGI verileri toplanır.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924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 Birleştirme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5924" y="3007519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merge_data.py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ile farklı veri kaynakları tek bir sete entegre edilir.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Özellik Mühendisliği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feature_engineering.py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ile model için yeni ve açıklayıcı özellikler oluşturulur.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Eğitimi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train_autogluon.py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ile AutoGluon kullanılarak model eğitilir.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801797"/>
            <a:ext cx="267485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Değerlendirme ve Geri Test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evaluate.py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ve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backtest.py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ile model performansı değerlendirilir ve ticaret stratejileri test edilir.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Görselleştirme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visualization.py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ile sonuçlar grafiklerle sunulur.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242" y="1589842"/>
            <a:ext cx="5049917" cy="50499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1386" y="480893"/>
            <a:ext cx="7921228" cy="1091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Kapsamlı Özellik Mühendisliği (80 Özellik)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611386" y="1834634"/>
            <a:ext cx="792122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 tahmin gücünü artırmak amacıyla 80 farklı özellik titizlikle oluşturulmuştur. Bu özellikler, piyasanın farklı dinamiklerini yakalamayı hedefler.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611386" y="2589967"/>
            <a:ext cx="7921228" cy="5158740"/>
          </a:xfrm>
          <a:prstGeom prst="roundRect">
            <a:avLst>
              <a:gd name="adj" fmla="val 14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19006" y="2597587"/>
            <a:ext cx="7905988" cy="1285875"/>
          </a:xfrm>
          <a:prstGeom prst="roundRect">
            <a:avLst>
              <a:gd name="adj" fmla="val 5706"/>
            </a:avLst>
          </a:prstGeom>
          <a:solidFill>
            <a:srgbClr val="E8E8E3"/>
          </a:solidFill>
          <a:ln/>
        </p:spPr>
      </p:sp>
      <p:sp>
        <p:nvSpPr>
          <p:cNvPr id="8" name="Text 4"/>
          <p:cNvSpPr/>
          <p:nvPr/>
        </p:nvSpPr>
        <p:spPr>
          <a:xfrm>
            <a:off x="793671" y="2772251"/>
            <a:ext cx="218348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Teknik İndikatörler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93671" y="3149918"/>
            <a:ext cx="7556659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Hareketli Ortalamalar (MA), Göreceli Güç Endeksi (RSI), Hareketli Ortalama Yakınsama Iraksama (MACD) ve Bollinger Bantları gibi klasik teknik analiz araçları.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19006" y="3883462"/>
            <a:ext cx="7905988" cy="1285875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1" name="Shape 7"/>
          <p:cNvSpPr/>
          <p:nvPr/>
        </p:nvSpPr>
        <p:spPr>
          <a:xfrm>
            <a:off x="619006" y="3883462"/>
            <a:ext cx="7905988" cy="22860"/>
          </a:xfrm>
          <a:prstGeom prst="roundRect">
            <a:avLst>
              <a:gd name="adj" fmla="val 320942"/>
            </a:avLst>
          </a:prstGeom>
          <a:solidFill>
            <a:srgbClr val="CECEC9"/>
          </a:solidFill>
          <a:ln/>
        </p:spPr>
      </p:sp>
      <p:sp>
        <p:nvSpPr>
          <p:cNvPr id="12" name="Text 8"/>
          <p:cNvSpPr/>
          <p:nvPr/>
        </p:nvSpPr>
        <p:spPr>
          <a:xfrm>
            <a:off x="793671" y="4058126"/>
            <a:ext cx="329838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Volatilite ve İstatistiksel Özellikler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793671" y="4435793"/>
            <a:ext cx="7556659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Fiyat dalgalanmalarını (volatilite), çarpıklık (skew) ve basıklık (kurtosis) gibi istatistiksel dağılım karakteristiklerini ölçen özellikler.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19006" y="5169337"/>
            <a:ext cx="7905988" cy="1285875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5" name="Shape 11"/>
          <p:cNvSpPr/>
          <p:nvPr/>
        </p:nvSpPr>
        <p:spPr>
          <a:xfrm>
            <a:off x="619006" y="5169337"/>
            <a:ext cx="7905988" cy="22860"/>
          </a:xfrm>
          <a:prstGeom prst="roundRect">
            <a:avLst>
              <a:gd name="adj" fmla="val 320942"/>
            </a:avLst>
          </a:prstGeom>
          <a:solidFill>
            <a:srgbClr val="CECEC9"/>
          </a:solidFill>
          <a:ln/>
        </p:spPr>
      </p:sp>
      <p:sp>
        <p:nvSpPr>
          <p:cNvPr id="16" name="Text 12"/>
          <p:cNvSpPr/>
          <p:nvPr/>
        </p:nvSpPr>
        <p:spPr>
          <a:xfrm>
            <a:off x="793671" y="5344001"/>
            <a:ext cx="2639854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Hacim ve Duygu Özellikleri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793671" y="5721668"/>
            <a:ext cx="7556659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İşlem hacmi ile ilgili göstergeler ve CFGI'den türetilen piyasa duyarlılık özellikleri, piyasa hareketlerinin arkasındaki gücü ve psikolojiyi yansıtır.</a:t>
            </a:r>
            <a:endParaRPr lang="en-US" sz="1350" dirty="0"/>
          </a:p>
        </p:txBody>
      </p:sp>
      <p:sp>
        <p:nvSpPr>
          <p:cNvPr id="18" name="Shape 14"/>
          <p:cNvSpPr/>
          <p:nvPr/>
        </p:nvSpPr>
        <p:spPr>
          <a:xfrm>
            <a:off x="619006" y="6455212"/>
            <a:ext cx="7905988" cy="1285875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9" name="Shape 15"/>
          <p:cNvSpPr/>
          <p:nvPr/>
        </p:nvSpPr>
        <p:spPr>
          <a:xfrm>
            <a:off x="619006" y="6455212"/>
            <a:ext cx="7905988" cy="22860"/>
          </a:xfrm>
          <a:prstGeom prst="roundRect">
            <a:avLst>
              <a:gd name="adj" fmla="val 320942"/>
            </a:avLst>
          </a:prstGeom>
          <a:solidFill>
            <a:srgbClr val="CECEC9"/>
          </a:solidFill>
          <a:ln/>
        </p:spPr>
      </p:sp>
      <p:sp>
        <p:nvSpPr>
          <p:cNvPr id="20" name="Text 16"/>
          <p:cNvSpPr/>
          <p:nvPr/>
        </p:nvSpPr>
        <p:spPr>
          <a:xfrm>
            <a:off x="793671" y="6629876"/>
            <a:ext cx="341780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Piyasa Rejimi ve Hedef Değişkenler</a:t>
            </a:r>
            <a:endParaRPr lang="en-US" sz="1700" dirty="0"/>
          </a:p>
        </p:txBody>
      </p:sp>
      <p:sp>
        <p:nvSpPr>
          <p:cNvPr id="21" name="Text 17"/>
          <p:cNvSpPr/>
          <p:nvPr/>
        </p:nvSpPr>
        <p:spPr>
          <a:xfrm>
            <a:off x="793671" y="7007543"/>
            <a:ext cx="7556659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Piyasa koşullarını tanımlayan özellikler ve 1 günlük, 3 günlük, 7 günlük logaritmik getiriler gibi hedef değişkenler, modelin neyi tahmin edeceğini belirler.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7149941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Neden Regresyon Yaklaşımı?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1642229"/>
            <a:ext cx="1307163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Kripto para fiyatlarının doğası gereği, sürekli bir değer tahmini gerekmektedir. Bu nedenle, model tasarımında regresyon temelli bir yaklaşım benimsenmiştir.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9383" y="2855714"/>
            <a:ext cx="6264235" cy="2145506"/>
          </a:xfrm>
          <a:prstGeom prst="roundRect">
            <a:avLst>
              <a:gd name="adj" fmla="val 681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8903" y="2855714"/>
            <a:ext cx="121920" cy="2145506"/>
          </a:xfrm>
          <a:prstGeom prst="roundRect">
            <a:avLst>
              <a:gd name="adj" fmla="val 76719"/>
            </a:avLst>
          </a:prstGeom>
          <a:solidFill>
            <a:srgbClr val="E5E5E0"/>
          </a:solidFill>
          <a:ln/>
        </p:spPr>
      </p:sp>
      <p:sp>
        <p:nvSpPr>
          <p:cNvPr id="6" name="Text 4"/>
          <p:cNvSpPr/>
          <p:nvPr/>
        </p:nvSpPr>
        <p:spPr>
          <a:xfrm>
            <a:off x="1123950" y="3108841"/>
            <a:ext cx="2789039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Sürekli Değer Tahmini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23950" y="3679388"/>
            <a:ext cx="5666542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Kripto fiyatı sürekli bir değer olduğundan, sınıflandırma yerine "sürekli tahmin" modelleri daha uygun ve açıklayıcıdır.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79383" y="5223867"/>
            <a:ext cx="6264235" cy="2145506"/>
          </a:xfrm>
          <a:prstGeom prst="roundRect">
            <a:avLst>
              <a:gd name="adj" fmla="val 681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8903" y="5223867"/>
            <a:ext cx="121920" cy="2145506"/>
          </a:xfrm>
          <a:prstGeom prst="roundRect">
            <a:avLst>
              <a:gd name="adj" fmla="val 76719"/>
            </a:avLst>
          </a:prstGeom>
          <a:solidFill>
            <a:srgbClr val="E5E5E0"/>
          </a:solidFill>
          <a:ln/>
        </p:spPr>
      </p:sp>
      <p:sp>
        <p:nvSpPr>
          <p:cNvPr id="10" name="Text 8"/>
          <p:cNvSpPr/>
          <p:nvPr/>
        </p:nvSpPr>
        <p:spPr>
          <a:xfrm>
            <a:off x="1123950" y="5476994"/>
            <a:ext cx="2991803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Yön Doğruluğu Türetme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23950" y="6047542"/>
            <a:ext cx="5666542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Regresyon modelleri, fiyatın sadece değerini değil, aynı zamanda hareket yönünü de yüksek doğrulukla tahmin etme potansiyeline sahiptir.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594402" y="2855714"/>
            <a:ext cx="6264235" cy="1789271"/>
          </a:xfrm>
          <a:prstGeom prst="roundRect">
            <a:avLst>
              <a:gd name="adj" fmla="val 817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563922" y="2855714"/>
            <a:ext cx="121920" cy="1789271"/>
          </a:xfrm>
          <a:prstGeom prst="roundRect">
            <a:avLst>
              <a:gd name="adj" fmla="val 76719"/>
            </a:avLst>
          </a:prstGeom>
          <a:solidFill>
            <a:srgbClr val="E5E5E0"/>
          </a:solidFill>
          <a:ln/>
        </p:spPr>
      </p:sp>
      <p:sp>
        <p:nvSpPr>
          <p:cNvPr id="14" name="Text 12"/>
          <p:cNvSpPr/>
          <p:nvPr/>
        </p:nvSpPr>
        <p:spPr>
          <a:xfrm>
            <a:off x="7938968" y="3108841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Yüksek Açıklayıcılık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938968" y="3679388"/>
            <a:ext cx="566654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Regresyon, tahmin edilen değerin nasıl elde edildiğine dair daha fazla içgörü sunarak, modelin anlaşılabilirliğini artırır.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94402" y="4867632"/>
            <a:ext cx="6264235" cy="2145506"/>
          </a:xfrm>
          <a:prstGeom prst="roundRect">
            <a:avLst>
              <a:gd name="adj" fmla="val 681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563922" y="4867632"/>
            <a:ext cx="121920" cy="2145506"/>
          </a:xfrm>
          <a:prstGeom prst="roundRect">
            <a:avLst>
              <a:gd name="adj" fmla="val 76719"/>
            </a:avLst>
          </a:prstGeom>
          <a:solidFill>
            <a:srgbClr val="E5E5E0"/>
          </a:solidFill>
          <a:ln/>
        </p:spPr>
      </p:sp>
      <p:sp>
        <p:nvSpPr>
          <p:cNvPr id="18" name="Text 16"/>
          <p:cNvSpPr/>
          <p:nvPr/>
        </p:nvSpPr>
        <p:spPr>
          <a:xfrm>
            <a:off x="7938968" y="5120759"/>
            <a:ext cx="431911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Gelişmiş Eğitilebilirlik ve Metrikler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938968" y="5691307"/>
            <a:ext cx="5666542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Regresyon modelleri, performans metrikleri açısından daha zengin değerlendirme imkanları sunar ve daha iyi eğitilebilir bir yapıya sahiptir.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3661"/>
            <a:ext cx="93128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ALTYAPISI (AUTOGLUON)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62601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 performansını artırmak için AutoGluon'un ensemble yeteneklerinden faydalanılmış ve çeşitli güçlü algoritmalar bir araya getirilmiştir: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264932"/>
            <a:ext cx="4196358" cy="1178600"/>
          </a:xfrm>
          <a:prstGeom prst="roundRect">
            <a:avLst>
              <a:gd name="adj" fmla="val 1241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3445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92477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309491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831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LightGBM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5216962" y="3264932"/>
            <a:ext cx="4196358" cy="1178600"/>
          </a:xfrm>
          <a:prstGeom prst="roundRect">
            <a:avLst>
              <a:gd name="adj" fmla="val 1241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23445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92477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09491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831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XGBoost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9640133" y="3264932"/>
            <a:ext cx="4196358" cy="1178600"/>
          </a:xfrm>
          <a:prstGeom prst="roundRect">
            <a:avLst>
              <a:gd name="adj" fmla="val 1241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9640133" y="323445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6" name="Shape 14"/>
          <p:cNvSpPr/>
          <p:nvPr/>
        </p:nvSpPr>
        <p:spPr>
          <a:xfrm>
            <a:off x="11398032" y="292477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11602105" y="309491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897427" y="3831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CatBoost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793790" y="5010507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93790" y="498002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1" name="Shape 19"/>
          <p:cNvSpPr/>
          <p:nvPr/>
        </p:nvSpPr>
        <p:spPr>
          <a:xfrm>
            <a:off x="3657540" y="467034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2" name="Text 20"/>
          <p:cNvSpPr/>
          <p:nvPr/>
        </p:nvSpPr>
        <p:spPr>
          <a:xfrm>
            <a:off x="3861614" y="484048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1051084" y="5577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7428548" y="5010507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7428548" y="498002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6" name="Shape 24"/>
          <p:cNvSpPr/>
          <p:nvPr/>
        </p:nvSpPr>
        <p:spPr>
          <a:xfrm>
            <a:off x="10292298" y="467034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27" name="Text 25"/>
          <p:cNvSpPr/>
          <p:nvPr/>
        </p:nvSpPr>
        <p:spPr>
          <a:xfrm>
            <a:off x="10496371" y="484048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685842" y="5577483"/>
            <a:ext cx="3338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Neural Network (PyTorch)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793790" y="64442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 modeller arasında yapılan testler sonucunda, en iyi tahmin performansını aşağıdaki ağırlıklı ensemble modeli sağlamıştır: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93790" y="706231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 iyi sonuç: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Weighted Ensemble → %87.5 Random Forest + %12.5 CatBoost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350" y="555784"/>
            <a:ext cx="8804434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Eğitim Ayarları ve Optimizasyon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350" y="1591628"/>
            <a:ext cx="1321569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AutoGluon modelinin optimum performansı için belirlenen eğitim ayarları ve uygulanan optimizasyon stratejileri aşağıda detaylandırılmıştır.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350" y="2445425"/>
            <a:ext cx="4270534" cy="2523768"/>
          </a:xfrm>
          <a:prstGeom prst="roundRect">
            <a:avLst>
              <a:gd name="adj" fmla="val 434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07350" y="2422565"/>
            <a:ext cx="4270534" cy="91440"/>
          </a:xfrm>
          <a:prstGeom prst="roundRect">
            <a:avLst>
              <a:gd name="adj" fmla="val 92841"/>
            </a:avLst>
          </a:prstGeom>
          <a:solidFill>
            <a:srgbClr val="E5E5E0"/>
          </a:solidFill>
          <a:ln/>
        </p:spPr>
      </p:sp>
      <p:sp>
        <p:nvSpPr>
          <p:cNvPr id="6" name="Shape 4"/>
          <p:cNvSpPr/>
          <p:nvPr/>
        </p:nvSpPr>
        <p:spPr>
          <a:xfrm>
            <a:off x="2539484" y="2142292"/>
            <a:ext cx="606266" cy="606266"/>
          </a:xfrm>
          <a:prstGeom prst="roundRect">
            <a:avLst>
              <a:gd name="adj" fmla="val 150825"/>
            </a:avLst>
          </a:prstGeom>
          <a:solidFill>
            <a:srgbClr val="E5E5E0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1293" y="2324100"/>
            <a:ext cx="242530" cy="24253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32259" y="2950726"/>
            <a:ext cx="303180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Zaman Sınırı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932259" y="3450788"/>
            <a:ext cx="3820716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 eğitim süreci, hesaplama kaynaklarının verimli kullanımı için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30 dakikalık (1800 saniye)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bir zaman sınırı ile optimize edilmiştir.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79933" y="2445425"/>
            <a:ext cx="4270534" cy="2523768"/>
          </a:xfrm>
          <a:prstGeom prst="roundRect">
            <a:avLst>
              <a:gd name="adj" fmla="val 434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179933" y="2422565"/>
            <a:ext cx="4270534" cy="91440"/>
          </a:xfrm>
          <a:prstGeom prst="roundRect">
            <a:avLst>
              <a:gd name="adj" fmla="val 92841"/>
            </a:avLst>
          </a:prstGeom>
          <a:solidFill>
            <a:srgbClr val="E5E5E0"/>
          </a:solidFill>
          <a:ln/>
        </p:spPr>
      </p:sp>
      <p:sp>
        <p:nvSpPr>
          <p:cNvPr id="12" name="Shape 9"/>
          <p:cNvSpPr/>
          <p:nvPr/>
        </p:nvSpPr>
        <p:spPr>
          <a:xfrm>
            <a:off x="7012067" y="2142292"/>
            <a:ext cx="606266" cy="606266"/>
          </a:xfrm>
          <a:prstGeom prst="roundRect">
            <a:avLst>
              <a:gd name="adj" fmla="val 150825"/>
            </a:avLst>
          </a:prstGeom>
          <a:solidFill>
            <a:srgbClr val="E5E5E0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3875" y="2324100"/>
            <a:ext cx="242530" cy="24253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04842" y="2950726"/>
            <a:ext cx="303180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 Katmanlı Bagging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5404842" y="3450788"/>
            <a:ext cx="3820716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Tahminlerin güvenilirliğini ve genelleştirme yeteneğini artırmak amacıyla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 katmanlı bagging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(torbalama) stratejisi uygulanmıştır.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52516" y="2445425"/>
            <a:ext cx="4270534" cy="2523768"/>
          </a:xfrm>
          <a:prstGeom prst="roundRect">
            <a:avLst>
              <a:gd name="adj" fmla="val 434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52516" y="2422565"/>
            <a:ext cx="4270534" cy="91440"/>
          </a:xfrm>
          <a:prstGeom prst="roundRect">
            <a:avLst>
              <a:gd name="adj" fmla="val 92841"/>
            </a:avLst>
          </a:prstGeom>
          <a:solidFill>
            <a:srgbClr val="E5E5E0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84650" y="2142292"/>
            <a:ext cx="606266" cy="606266"/>
          </a:xfrm>
          <a:prstGeom prst="roundRect">
            <a:avLst>
              <a:gd name="adj" fmla="val 150825"/>
            </a:avLst>
          </a:prstGeom>
          <a:solidFill>
            <a:srgbClr val="E5E5E0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6458" y="2324100"/>
            <a:ext cx="242530" cy="24253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77425" y="2950726"/>
            <a:ext cx="303180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Zaman Bazlı Bölünme</a:t>
            </a:r>
            <a:endParaRPr lang="en-US" sz="2350" dirty="0"/>
          </a:p>
        </p:txBody>
      </p:sp>
      <p:sp>
        <p:nvSpPr>
          <p:cNvPr id="21" name="Text 16"/>
          <p:cNvSpPr/>
          <p:nvPr/>
        </p:nvSpPr>
        <p:spPr>
          <a:xfrm>
            <a:off x="9877425" y="3450788"/>
            <a:ext cx="3820716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Veri setinin, gerçek dünya ticaret senaryolarını simüle etmek için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zaman bazlı eğitim ve doğrulama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setlerine ayrılması sağlanmıştır.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707350" y="5474375"/>
            <a:ext cx="6506766" cy="2200394"/>
          </a:xfrm>
          <a:prstGeom prst="roundRect">
            <a:avLst>
              <a:gd name="adj" fmla="val 49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07350" y="5451515"/>
            <a:ext cx="6506766" cy="91440"/>
          </a:xfrm>
          <a:prstGeom prst="roundRect">
            <a:avLst>
              <a:gd name="adj" fmla="val 92841"/>
            </a:avLst>
          </a:prstGeom>
          <a:solidFill>
            <a:srgbClr val="E5E5E0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600" y="5171242"/>
            <a:ext cx="606266" cy="606266"/>
          </a:xfrm>
          <a:prstGeom prst="roundRect">
            <a:avLst>
              <a:gd name="adj" fmla="val 150825"/>
            </a:avLst>
          </a:prstGeom>
          <a:solidFill>
            <a:srgbClr val="E5E5E0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9408" y="5353050"/>
            <a:ext cx="242530" cy="24253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32259" y="5979676"/>
            <a:ext cx="303180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Güçlü Düzenleme</a:t>
            </a:r>
            <a:endParaRPr lang="en-US" sz="2350" dirty="0"/>
          </a:p>
        </p:txBody>
      </p:sp>
      <p:sp>
        <p:nvSpPr>
          <p:cNvPr id="27" name="Text 21"/>
          <p:cNvSpPr/>
          <p:nvPr/>
        </p:nvSpPr>
        <p:spPr>
          <a:xfrm>
            <a:off x="932259" y="6479738"/>
            <a:ext cx="6056948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Aşırı öğrenmeyi (overfitting) önlemek ve modelin yeni verilere daha iyi genellemesini sağlamak için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ağır düzenleme (heavy regularization)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teknikleri kullanılmıştır.</a:t>
            </a:r>
            <a:endParaRPr lang="en-US" sz="1550" dirty="0"/>
          </a:p>
        </p:txBody>
      </p:sp>
      <p:sp>
        <p:nvSpPr>
          <p:cNvPr id="28" name="Shape 22"/>
          <p:cNvSpPr/>
          <p:nvPr/>
        </p:nvSpPr>
        <p:spPr>
          <a:xfrm>
            <a:off x="7416165" y="5474375"/>
            <a:ext cx="6506885" cy="2200394"/>
          </a:xfrm>
          <a:prstGeom prst="roundRect">
            <a:avLst>
              <a:gd name="adj" fmla="val 49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9" name="Shape 23"/>
          <p:cNvSpPr/>
          <p:nvPr/>
        </p:nvSpPr>
        <p:spPr>
          <a:xfrm>
            <a:off x="7416165" y="5451515"/>
            <a:ext cx="6506885" cy="91440"/>
          </a:xfrm>
          <a:prstGeom prst="roundRect">
            <a:avLst>
              <a:gd name="adj" fmla="val 92841"/>
            </a:avLst>
          </a:prstGeom>
          <a:solidFill>
            <a:srgbClr val="E5E5E0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66415" y="5171242"/>
            <a:ext cx="606266" cy="606266"/>
          </a:xfrm>
          <a:prstGeom prst="roundRect">
            <a:avLst>
              <a:gd name="adj" fmla="val 150825"/>
            </a:avLst>
          </a:prstGeom>
          <a:solidFill>
            <a:srgbClr val="E5E5E0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8223" y="5353050"/>
            <a:ext cx="242530" cy="24253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41074" y="5979676"/>
            <a:ext cx="3031808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Özellik Seçimi</a:t>
            </a:r>
            <a:endParaRPr lang="en-US" sz="2350" dirty="0"/>
          </a:p>
        </p:txBody>
      </p:sp>
      <p:sp>
        <p:nvSpPr>
          <p:cNvPr id="33" name="Text 26"/>
          <p:cNvSpPr/>
          <p:nvPr/>
        </p:nvSpPr>
        <p:spPr>
          <a:xfrm>
            <a:off x="7641074" y="6479738"/>
            <a:ext cx="605706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 karmaşıklığını azaltmak ve tahmin doğruluğunu artırmak amacıyla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64 özellikli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etkili bir özellik seçimi süreci uygulanmıştır.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2025-12-10T18:48:39Z</dcterms:created>
  <dcterms:modified xsi:type="dcterms:W3CDTF">2025-12-10T18:48:39Z</dcterms:modified>
</cp:coreProperties>
</file>